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handoutMasterIdLst>
    <p:handoutMasterId r:id="rId4"/>
  </p:handoutMasterIdLst>
  <p:sldIdLst>
    <p:sldId id="256" r:id="rId2"/>
  </p:sldIdLst>
  <p:sldSz cx="6858000" cy="9906000" type="A4"/>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4" d="100"/>
          <a:sy n="44" d="100"/>
        </p:scale>
        <p:origin x="2188" y="5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60BACA3-1A94-4A38-ACD9-8C64A5F1A069}"/>
              </a:ext>
            </a:extLst>
          </p:cNvPr>
          <p:cNvSpPr>
            <a:spLocks noGrp="1"/>
          </p:cNvSpPr>
          <p:nvPr>
            <p:ph type="hdr" sz="quarter"/>
          </p:nvPr>
        </p:nvSpPr>
        <p:spPr>
          <a:xfrm>
            <a:off x="1" y="1"/>
            <a:ext cx="2982119" cy="4847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93F66E0-E358-4CBB-A51F-799C24137119}"/>
              </a:ext>
            </a:extLst>
          </p:cNvPr>
          <p:cNvSpPr>
            <a:spLocks noGrp="1"/>
          </p:cNvSpPr>
          <p:nvPr>
            <p:ph type="dt" sz="quarter" idx="1"/>
          </p:nvPr>
        </p:nvSpPr>
        <p:spPr>
          <a:xfrm>
            <a:off x="3898102" y="1"/>
            <a:ext cx="2982119" cy="484754"/>
          </a:xfrm>
          <a:prstGeom prst="rect">
            <a:avLst/>
          </a:prstGeom>
        </p:spPr>
        <p:txBody>
          <a:bodyPr vert="horz" lIns="91440" tIns="45720" rIns="91440" bIns="45720" rtlCol="0"/>
          <a:lstStyle>
            <a:lvl1pPr algn="r">
              <a:defRPr sz="1200"/>
            </a:lvl1pPr>
          </a:lstStyle>
          <a:p>
            <a:fld id="{7DC6EFD3-C736-411F-87B5-61C01280447D}" type="datetimeFigureOut">
              <a:rPr kumimoji="1" lang="ja-JP" altLang="en-US" smtClean="0"/>
              <a:t>2018/12/10</a:t>
            </a:fld>
            <a:endParaRPr kumimoji="1" lang="ja-JP" altLang="en-US"/>
          </a:p>
        </p:txBody>
      </p:sp>
      <p:sp>
        <p:nvSpPr>
          <p:cNvPr id="4" name="フッター プレースホルダー 3">
            <a:extLst>
              <a:ext uri="{FF2B5EF4-FFF2-40B4-BE49-F238E27FC236}">
                <a16:creationId xmlns:a16="http://schemas.microsoft.com/office/drawing/2014/main" id="{CE6B45BC-9C57-440D-8942-7796E1F15F0C}"/>
              </a:ext>
            </a:extLst>
          </p:cNvPr>
          <p:cNvSpPr>
            <a:spLocks noGrp="1"/>
          </p:cNvSpPr>
          <p:nvPr>
            <p:ph type="ftr" sz="quarter" idx="2"/>
          </p:nvPr>
        </p:nvSpPr>
        <p:spPr>
          <a:xfrm>
            <a:off x="1" y="9176773"/>
            <a:ext cx="2982119" cy="4847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232FCE0-A4A9-4D54-A682-76445F85C4F3}"/>
              </a:ext>
            </a:extLst>
          </p:cNvPr>
          <p:cNvSpPr>
            <a:spLocks noGrp="1"/>
          </p:cNvSpPr>
          <p:nvPr>
            <p:ph type="sldNum" sz="quarter" idx="3"/>
          </p:nvPr>
        </p:nvSpPr>
        <p:spPr>
          <a:xfrm>
            <a:off x="3898102" y="9176773"/>
            <a:ext cx="2982119" cy="484753"/>
          </a:xfrm>
          <a:prstGeom prst="rect">
            <a:avLst/>
          </a:prstGeom>
        </p:spPr>
        <p:txBody>
          <a:bodyPr vert="horz" lIns="91440" tIns="45720" rIns="91440" bIns="45720" rtlCol="0" anchor="b"/>
          <a:lstStyle>
            <a:lvl1pPr algn="r">
              <a:defRPr sz="1200"/>
            </a:lvl1pPr>
          </a:lstStyle>
          <a:p>
            <a:fld id="{F33BD9B9-704B-456D-A5F4-BAB973F86AB1}" type="slidenum">
              <a:rPr kumimoji="1" lang="ja-JP" altLang="en-US" smtClean="0"/>
              <a:t>‹#›</a:t>
            </a:fld>
            <a:endParaRPr kumimoji="1" lang="ja-JP" altLang="en-US"/>
          </a:p>
        </p:txBody>
      </p:sp>
    </p:spTree>
    <p:extLst>
      <p:ext uri="{BB962C8B-B14F-4D97-AF65-F5344CB8AC3E}">
        <p14:creationId xmlns:p14="http://schemas.microsoft.com/office/powerpoint/2010/main" val="12989391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2119" cy="4847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8102" y="1"/>
            <a:ext cx="2982119" cy="484754"/>
          </a:xfrm>
          <a:prstGeom prst="rect">
            <a:avLst/>
          </a:prstGeom>
        </p:spPr>
        <p:txBody>
          <a:bodyPr vert="horz" lIns="91440" tIns="45720" rIns="91440" bIns="45720" rtlCol="0"/>
          <a:lstStyle>
            <a:lvl1pPr algn="r">
              <a:defRPr sz="1200"/>
            </a:lvl1pPr>
          </a:lstStyle>
          <a:p>
            <a:fld id="{E6D1F949-B511-4DE9-A7EA-6278F1A788ED}" type="datetimeFigureOut">
              <a:rPr kumimoji="1" lang="ja-JP" altLang="en-US" smtClean="0"/>
              <a:t>2018/12/10</a:t>
            </a:fld>
            <a:endParaRPr kumimoji="1" lang="ja-JP" altLang="en-US"/>
          </a:p>
        </p:txBody>
      </p:sp>
      <p:sp>
        <p:nvSpPr>
          <p:cNvPr id="4" name="スライド イメージ プレースホルダー 3"/>
          <p:cNvSpPr>
            <a:spLocks noGrp="1" noRot="1" noChangeAspect="1"/>
          </p:cNvSpPr>
          <p:nvPr>
            <p:ph type="sldImg" idx="2"/>
          </p:nvPr>
        </p:nvSpPr>
        <p:spPr>
          <a:xfrm>
            <a:off x="2312988" y="1208088"/>
            <a:ext cx="2255837" cy="32591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182" y="4649609"/>
            <a:ext cx="5505450" cy="380422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76773"/>
            <a:ext cx="2982119" cy="4847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8102" y="9176773"/>
            <a:ext cx="2982119" cy="484753"/>
          </a:xfrm>
          <a:prstGeom prst="rect">
            <a:avLst/>
          </a:prstGeom>
        </p:spPr>
        <p:txBody>
          <a:bodyPr vert="horz" lIns="91440" tIns="45720" rIns="91440" bIns="45720" rtlCol="0" anchor="b"/>
          <a:lstStyle>
            <a:lvl1pPr algn="r">
              <a:defRPr sz="1200"/>
            </a:lvl1pPr>
          </a:lstStyle>
          <a:p>
            <a:fld id="{D46F723B-0673-4B8F-BC52-C3AC88B63094}" type="slidenum">
              <a:rPr kumimoji="1" lang="ja-JP" altLang="en-US" smtClean="0"/>
              <a:t>‹#›</a:t>
            </a:fld>
            <a:endParaRPr kumimoji="1" lang="ja-JP" altLang="en-US"/>
          </a:p>
        </p:txBody>
      </p:sp>
    </p:spTree>
    <p:extLst>
      <p:ext uri="{BB962C8B-B14F-4D97-AF65-F5344CB8AC3E}">
        <p14:creationId xmlns:p14="http://schemas.microsoft.com/office/powerpoint/2010/main" val="317183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72548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227699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92090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217246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22244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96148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382893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6813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36859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208395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2060D0-318D-4E04-8C3D-283EE1BECE35}" type="datetimeFigureOut">
              <a:rPr kumimoji="1" lang="ja-JP" altLang="en-US" smtClean="0"/>
              <a:t>2018/12/10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40815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2060D0-318D-4E04-8C3D-283EE1BECE35}" type="datetimeFigureOut">
              <a:rPr kumimoji="1" lang="ja-JP" altLang="en-US" smtClean="0"/>
              <a:t>2018/12/10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5EE934-12E0-4BAA-AA5F-BAC1BAF211B4}" type="slidenum">
              <a:rPr kumimoji="1" lang="ja-JP" altLang="en-US" smtClean="0"/>
              <a:t>‹#›</a:t>
            </a:fld>
            <a:endParaRPr kumimoji="1" lang="ja-JP" altLang="en-US"/>
          </a:p>
        </p:txBody>
      </p:sp>
    </p:spTree>
    <p:extLst>
      <p:ext uri="{BB962C8B-B14F-4D97-AF65-F5344CB8AC3E}">
        <p14:creationId xmlns:p14="http://schemas.microsoft.com/office/powerpoint/2010/main" val="14064814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http://www.753global.com/"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63BEAA7-6ED8-4099-89D7-91C45FF0C967}"/>
              </a:ext>
            </a:extLst>
          </p:cNvPr>
          <p:cNvSpPr/>
          <p:nvPr/>
        </p:nvSpPr>
        <p:spPr>
          <a:xfrm>
            <a:off x="3596" y="6555549"/>
            <a:ext cx="6860570" cy="1214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 name="正方形/長方形 33">
            <a:extLst>
              <a:ext uri="{FF2B5EF4-FFF2-40B4-BE49-F238E27FC236}">
                <a16:creationId xmlns:a16="http://schemas.microsoft.com/office/drawing/2014/main" id="{8417ECBB-983B-4D93-A0C8-9C0D4DE6A07B}"/>
              </a:ext>
            </a:extLst>
          </p:cNvPr>
          <p:cNvSpPr/>
          <p:nvPr/>
        </p:nvSpPr>
        <p:spPr>
          <a:xfrm>
            <a:off x="36906" y="6329771"/>
            <a:ext cx="6817498" cy="1366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 name="正方形/長方形 6">
            <a:extLst>
              <a:ext uri="{FF2B5EF4-FFF2-40B4-BE49-F238E27FC236}">
                <a16:creationId xmlns:a16="http://schemas.microsoft.com/office/drawing/2014/main" id="{038EA48D-8014-4200-9AED-4D4D9B47D011}"/>
              </a:ext>
            </a:extLst>
          </p:cNvPr>
          <p:cNvSpPr/>
          <p:nvPr/>
        </p:nvSpPr>
        <p:spPr>
          <a:xfrm>
            <a:off x="-11240" y="181634"/>
            <a:ext cx="7073411" cy="461665"/>
          </a:xfrm>
          <a:prstGeom prst="rect">
            <a:avLst/>
          </a:prstGeom>
        </p:spPr>
        <p:txBody>
          <a:bodyPr wrap="none">
            <a:spAutoFit/>
          </a:bodyPr>
          <a:lstStyle/>
          <a:p>
            <a:r>
              <a:rPr lang="en-US" altLang="ja-JP" sz="2400" dirty="0">
                <a:solidFill>
                  <a:srgbClr val="C00000"/>
                </a:solidFill>
                <a:latin typeface="メイリオ" panose="020B0604030504040204" pitchFamily="50" charset="-128"/>
                <a:ea typeface="メイリオ" panose="020B0604030504040204" pitchFamily="50" charset="-128"/>
              </a:rPr>
              <a:t>GWA</a:t>
            </a:r>
            <a:r>
              <a:rPr lang="ja-JP" altLang="en-US" sz="2400" dirty="0">
                <a:solidFill>
                  <a:srgbClr val="C00000"/>
                </a:solidFill>
                <a:latin typeface="メイリオ" panose="020B0604030504040204" pitchFamily="50" charset="-128"/>
                <a:ea typeface="メイリオ" panose="020B0604030504040204" pitchFamily="50" charset="-128"/>
              </a:rPr>
              <a:t>は共に活動するメンバーを募集しています！</a:t>
            </a:r>
          </a:p>
        </p:txBody>
      </p:sp>
      <p:sp>
        <p:nvSpPr>
          <p:cNvPr id="11" name="正方形/長方形 10">
            <a:extLst>
              <a:ext uri="{FF2B5EF4-FFF2-40B4-BE49-F238E27FC236}">
                <a16:creationId xmlns:a16="http://schemas.microsoft.com/office/drawing/2014/main" id="{54E85EF2-E6FD-40B3-A306-9920C88C007C}"/>
              </a:ext>
            </a:extLst>
          </p:cNvPr>
          <p:cNvSpPr/>
          <p:nvPr/>
        </p:nvSpPr>
        <p:spPr>
          <a:xfrm>
            <a:off x="2009569" y="4844671"/>
            <a:ext cx="4868640" cy="369332"/>
          </a:xfrm>
          <a:prstGeom prst="rect">
            <a:avLst/>
          </a:prstGeom>
        </p:spPr>
        <p:txBody>
          <a:bodyPr wrap="none">
            <a:spAutoFit/>
          </a:bodyPr>
          <a:lstStyle/>
          <a:p>
            <a:r>
              <a:rPr lang="ja-JP" altLang="en-US" b="1" dirty="0">
                <a:solidFill>
                  <a:schemeClr val="accent1">
                    <a:lumMod val="50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9</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回女子学生スピーチコンテスト</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4/20</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予定</a:t>
            </a:r>
          </a:p>
        </p:txBody>
      </p:sp>
      <p:sp>
        <p:nvSpPr>
          <p:cNvPr id="12" name="正方形/長方形 11">
            <a:extLst>
              <a:ext uri="{FF2B5EF4-FFF2-40B4-BE49-F238E27FC236}">
                <a16:creationId xmlns:a16="http://schemas.microsoft.com/office/drawing/2014/main" id="{7BA2EC02-6F8B-43CA-BFD1-431F8C977BE8}"/>
              </a:ext>
            </a:extLst>
          </p:cNvPr>
          <p:cNvSpPr/>
          <p:nvPr/>
        </p:nvSpPr>
        <p:spPr>
          <a:xfrm>
            <a:off x="2047920" y="5279196"/>
            <a:ext cx="4860761" cy="938719"/>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GWA</a:t>
            </a:r>
            <a:r>
              <a:rPr lang="ja-JP" altLang="en-US" sz="1100" dirty="0">
                <a:latin typeface="メイリオ" panose="020B0604030504040204" pitchFamily="50" charset="-128"/>
                <a:ea typeface="メイリオ" panose="020B0604030504040204" pitchFamily="50" charset="-128"/>
              </a:rPr>
              <a:t>では、将来を担う若い世代がグローバルに活躍するためのスキルや</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経験を重ねてもらうお手伝いをしています。スピーチコンテストに参加</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した学生の数はのべ</a:t>
            </a:r>
            <a:r>
              <a:rPr lang="en-US" altLang="ja-JP" sz="1100" dirty="0">
                <a:latin typeface="メイリオ" panose="020B0604030504040204" pitchFamily="50" charset="-128"/>
                <a:ea typeface="メイリオ" panose="020B0604030504040204" pitchFamily="50" charset="-128"/>
              </a:rPr>
              <a:t>250</a:t>
            </a:r>
            <a:r>
              <a:rPr lang="ja-JP" altLang="en-US" sz="1100" dirty="0">
                <a:latin typeface="メイリオ" panose="020B0604030504040204" pitchFamily="50" charset="-128"/>
                <a:ea typeface="メイリオ" panose="020B0604030504040204" pitchFamily="50" charset="-128"/>
              </a:rPr>
              <a:t>名を超えています。</a:t>
            </a:r>
            <a:r>
              <a:rPr lang="en-US" altLang="ja-JP" sz="1100" dirty="0">
                <a:latin typeface="メイリオ" panose="020B0604030504040204" pitchFamily="50" charset="-128"/>
                <a:ea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rPr>
              <a:t>年も関東、中部・関西、</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九州予選会を経て、決勝は東京で開催します。</a:t>
            </a:r>
            <a:r>
              <a:rPr lang="ja-JP" altLang="en-US" sz="1100" u="sng" dirty="0">
                <a:latin typeface="メイリオ" panose="020B0604030504040204" pitchFamily="50" charset="-128"/>
                <a:ea typeface="メイリオ" panose="020B0604030504040204" pitchFamily="50" charset="-128"/>
              </a:rPr>
              <a:t>審査員としての参加や</a:t>
            </a:r>
            <a:endParaRPr lang="en-US" altLang="ja-JP" sz="1100" u="sng" dirty="0">
              <a:latin typeface="メイリオ" panose="020B0604030504040204" pitchFamily="50" charset="-128"/>
              <a:ea typeface="メイリオ" panose="020B0604030504040204" pitchFamily="50" charset="-128"/>
            </a:endParaRPr>
          </a:p>
          <a:p>
            <a:r>
              <a:rPr lang="ja-JP" altLang="en-US" sz="1100" u="sng" dirty="0">
                <a:latin typeface="メイリオ" panose="020B0604030504040204" pitchFamily="50" charset="-128"/>
                <a:ea typeface="メイリオ" panose="020B0604030504040204" pitchFamily="50" charset="-128"/>
              </a:rPr>
              <a:t>情報シェアーへの協力をお願いします。（</a:t>
            </a:r>
            <a:endParaRPr lang="en-US" altLang="ja-JP" sz="1100" u="sng" dirty="0">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77D12326-A5AE-47F8-9932-196FD9AAE890}"/>
              </a:ext>
            </a:extLst>
          </p:cNvPr>
          <p:cNvSpPr/>
          <p:nvPr/>
        </p:nvSpPr>
        <p:spPr>
          <a:xfrm>
            <a:off x="-11240" y="2916716"/>
            <a:ext cx="6880477" cy="1799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9" name="正方形/長方形 8">
            <a:extLst>
              <a:ext uri="{FF2B5EF4-FFF2-40B4-BE49-F238E27FC236}">
                <a16:creationId xmlns:a16="http://schemas.microsoft.com/office/drawing/2014/main" id="{E4AFA64B-071D-4308-90C7-7DD519F8D608}"/>
              </a:ext>
            </a:extLst>
          </p:cNvPr>
          <p:cNvSpPr/>
          <p:nvPr/>
        </p:nvSpPr>
        <p:spPr>
          <a:xfrm>
            <a:off x="-148484" y="3032406"/>
            <a:ext cx="7154963" cy="1938992"/>
          </a:xfrm>
          <a:prstGeom prst="rect">
            <a:avLst/>
          </a:prstGeom>
        </p:spPr>
        <p:txBody>
          <a:bodyPr wrap="square">
            <a:sp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GWA</a:t>
            </a:r>
            <a:r>
              <a:rPr lang="ja-JP" altLang="en-US" sz="2400" b="1" dirty="0">
                <a:solidFill>
                  <a:schemeClr val="bg1"/>
                </a:solidFill>
                <a:latin typeface="メイリオ" panose="020B0604030504040204" pitchFamily="50" charset="-128"/>
                <a:ea typeface="メイリオ" panose="020B0604030504040204" pitchFamily="50" charset="-128"/>
              </a:rPr>
              <a:t>は、</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a:r>
              <a:rPr lang="en-US" altLang="ja-JP" sz="2400" b="1" dirty="0">
                <a:solidFill>
                  <a:schemeClr val="bg1"/>
                </a:solidFill>
                <a:latin typeface="メイリオ" panose="020B0604030504040204" pitchFamily="50" charset="-128"/>
                <a:ea typeface="メイリオ" panose="020B0604030504040204" pitchFamily="50" charset="-128"/>
              </a:rPr>
              <a:t>SDG’</a:t>
            </a:r>
            <a:r>
              <a:rPr lang="ja-JP" altLang="en-US" sz="2400" b="1" dirty="0" err="1">
                <a:solidFill>
                  <a:schemeClr val="bg1"/>
                </a:solidFill>
                <a:latin typeface="メイリオ" panose="020B0604030504040204" pitchFamily="50" charset="-128"/>
                <a:ea typeface="メイリオ" panose="020B0604030504040204" pitchFamily="50" charset="-128"/>
              </a:rPr>
              <a:t>ｓ</a:t>
            </a:r>
            <a:r>
              <a:rPr lang="ja-JP" altLang="en-US" sz="2400" b="1" dirty="0">
                <a:solidFill>
                  <a:schemeClr val="bg1"/>
                </a:solidFill>
                <a:latin typeface="メイリオ" panose="020B0604030504040204" pitchFamily="50" charset="-128"/>
                <a:ea typeface="メイリオ" panose="020B0604030504040204" pitchFamily="50" charset="-128"/>
              </a:rPr>
              <a:t>に準拠した活動の「見える化」を促進し</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a:r>
              <a:rPr lang="ja-JP" altLang="en-US" sz="2400" dirty="0">
                <a:solidFill>
                  <a:schemeClr val="bg1"/>
                </a:solidFill>
                <a:latin typeface="Times New Roman" panose="02020603050405020304" pitchFamily="18" charset="0"/>
              </a:rPr>
              <a:t>ジェンダー平等と働きがいと経済成長がある世界の実現に貢献したいと考えています。</a:t>
            </a:r>
          </a:p>
          <a:p>
            <a:pPr algn="ct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544F0C61-20F8-4C97-9895-6391C8071A5C}"/>
              </a:ext>
            </a:extLst>
          </p:cNvPr>
          <p:cNvSpPr/>
          <p:nvPr/>
        </p:nvSpPr>
        <p:spPr>
          <a:xfrm>
            <a:off x="91376" y="6488021"/>
            <a:ext cx="4435573" cy="369332"/>
          </a:xfrm>
          <a:prstGeom prst="rect">
            <a:avLst/>
          </a:prstGeom>
        </p:spPr>
        <p:txBody>
          <a:bodyPr wrap="none">
            <a:spAutoFit/>
          </a:bodyPr>
          <a:lstStyle/>
          <a:p>
            <a:r>
              <a:rPr lang="ja-JP" altLang="en-US" b="1" dirty="0">
                <a:solidFill>
                  <a:schemeClr val="accent1">
                    <a:lumMod val="50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9</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回　グローバル女子会</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IN</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高知</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7/5~7</a:t>
            </a:r>
            <a:endParaRPr lang="ja-JP" altLang="en-US"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4882CC1B-DC67-416B-9635-29F8D4115BBF}"/>
              </a:ext>
            </a:extLst>
          </p:cNvPr>
          <p:cNvSpPr/>
          <p:nvPr/>
        </p:nvSpPr>
        <p:spPr>
          <a:xfrm>
            <a:off x="2645876" y="7824176"/>
            <a:ext cx="4158254" cy="369332"/>
          </a:xfrm>
          <a:prstGeom prst="rect">
            <a:avLst/>
          </a:prstGeom>
        </p:spPr>
        <p:txBody>
          <a:bodyPr wrap="none">
            <a:spAutoFit/>
          </a:bodyPr>
          <a:lstStyle/>
          <a:p>
            <a:r>
              <a:rPr lang="ja-JP" altLang="en-US" b="1" dirty="0">
                <a:solidFill>
                  <a:schemeClr val="accent1">
                    <a:lumMod val="50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回</a:t>
            </a:r>
            <a:r>
              <a:rPr lang="en-US" altLang="ja-JP" b="1" dirty="0">
                <a:solidFill>
                  <a:schemeClr val="accent1">
                    <a:lumMod val="50000"/>
                  </a:schemeClr>
                </a:solidFill>
                <a:latin typeface="メイリオ" panose="020B0604030504040204" pitchFamily="50" charset="-128"/>
                <a:ea typeface="メイリオ" panose="020B0604030504040204" pitchFamily="50" charset="-128"/>
              </a:rPr>
              <a:t>GWA</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日本語スピーチコンテスト</a:t>
            </a:r>
          </a:p>
        </p:txBody>
      </p:sp>
      <p:sp>
        <p:nvSpPr>
          <p:cNvPr id="26" name="正方形/長方形 25">
            <a:extLst>
              <a:ext uri="{FF2B5EF4-FFF2-40B4-BE49-F238E27FC236}">
                <a16:creationId xmlns:a16="http://schemas.microsoft.com/office/drawing/2014/main" id="{13F2DCB2-6D66-483E-8AE7-C2F6B82E7A3B}"/>
              </a:ext>
            </a:extLst>
          </p:cNvPr>
          <p:cNvSpPr/>
          <p:nvPr/>
        </p:nvSpPr>
        <p:spPr>
          <a:xfrm>
            <a:off x="45427" y="6881233"/>
            <a:ext cx="4964112" cy="769441"/>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女性パワーで、地方活性化にお役に立ち、かつ、世界各国及び日本各地域</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からの参加者が前向きなエネルギーを交換しあえる場として継続しています。</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rPr>
              <a:t>年は、は</a:t>
            </a:r>
            <a:r>
              <a:rPr lang="ja-JP" altLang="en-US" sz="1100" dirty="0" err="1">
                <a:latin typeface="メイリオ" panose="020B0604030504040204" pitchFamily="50" charset="-128"/>
                <a:ea typeface="メイリオ" panose="020B0604030504040204" pitchFamily="50" charset="-128"/>
              </a:rPr>
              <a:t>ちきん</a:t>
            </a:r>
            <a:r>
              <a:rPr lang="ja-JP" altLang="en-US" sz="1100" dirty="0">
                <a:latin typeface="メイリオ" panose="020B0604030504040204" pitchFamily="50" charset="-128"/>
                <a:ea typeface="メイリオ" panose="020B0604030504040204" pitchFamily="50" charset="-128"/>
              </a:rPr>
              <a:t>パワーあふれる高知での開催です。</a:t>
            </a:r>
            <a:r>
              <a:rPr lang="ja-JP" altLang="en-US" sz="1100" u="sng" dirty="0">
                <a:latin typeface="メイリオ" panose="020B0604030504040204" pitchFamily="50" charset="-128"/>
                <a:ea typeface="メイリオ" panose="020B0604030504040204" pitchFamily="50" charset="-128"/>
              </a:rPr>
              <a:t>エネルギーの交換をしたい女性の方のご参加お待ちしています。</a:t>
            </a:r>
          </a:p>
        </p:txBody>
      </p:sp>
      <p:sp>
        <p:nvSpPr>
          <p:cNvPr id="29" name="正方形/長方形 28">
            <a:extLst>
              <a:ext uri="{FF2B5EF4-FFF2-40B4-BE49-F238E27FC236}">
                <a16:creationId xmlns:a16="http://schemas.microsoft.com/office/drawing/2014/main" id="{6417F996-E56C-4DD1-B83B-8CBD9FBF0DBE}"/>
              </a:ext>
            </a:extLst>
          </p:cNvPr>
          <p:cNvSpPr/>
          <p:nvPr/>
        </p:nvSpPr>
        <p:spPr>
          <a:xfrm>
            <a:off x="-11239" y="9357264"/>
            <a:ext cx="6880477" cy="5487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7" name="正方形/長方形 26">
            <a:extLst>
              <a:ext uri="{FF2B5EF4-FFF2-40B4-BE49-F238E27FC236}">
                <a16:creationId xmlns:a16="http://schemas.microsoft.com/office/drawing/2014/main" id="{492C577D-869A-4F8F-9DDD-FC9C76918453}"/>
              </a:ext>
            </a:extLst>
          </p:cNvPr>
          <p:cNvSpPr/>
          <p:nvPr/>
        </p:nvSpPr>
        <p:spPr>
          <a:xfrm>
            <a:off x="121604" y="9444335"/>
            <a:ext cx="4055703" cy="461665"/>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GWA</a:t>
            </a:r>
            <a:r>
              <a:rPr lang="ja-JP" altLang="en-US" sz="1200" dirty="0">
                <a:latin typeface="メイリオ" panose="020B0604030504040204" pitchFamily="50" charset="-128"/>
                <a:ea typeface="メイリオ" panose="020B0604030504040204" pitchFamily="50" charset="-128"/>
              </a:rPr>
              <a:t>の取組や予定については、ホームページで公開しています。</a:t>
            </a:r>
            <a:r>
              <a:rPr lang="en-US" altLang="ja-JP"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hlinkClick r:id="rId2"/>
              </a:rPr>
              <a:t>http://www.753global.com</a:t>
            </a:r>
            <a:r>
              <a:rPr lang="ja-JP" altLang="en-US" sz="1200" dirty="0">
                <a:latin typeface="メイリオ" panose="020B0604030504040204" pitchFamily="50" charset="-128"/>
                <a:ea typeface="メイリオ" panose="020B0604030504040204" pitchFamily="50" charset="-128"/>
              </a:rPr>
              <a:t>（現在更新中）</a:t>
            </a:r>
            <a:endParaRPr lang="en-US" altLang="ja-JP" sz="12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4CAFED0D-3389-4DA5-8F66-87EF37390F1D}"/>
              </a:ext>
            </a:extLst>
          </p:cNvPr>
          <p:cNvSpPr/>
          <p:nvPr/>
        </p:nvSpPr>
        <p:spPr>
          <a:xfrm>
            <a:off x="4142142" y="9503174"/>
            <a:ext cx="2661988" cy="369332"/>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（社）グローバルウィメンズアソシエーション</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お問合せ　</a:t>
            </a:r>
            <a:r>
              <a:rPr lang="en-US" altLang="ja-JP" sz="900" dirty="0">
                <a:latin typeface="メイリオ" panose="020B0604030504040204" pitchFamily="50" charset="-128"/>
                <a:ea typeface="メイリオ" panose="020B0604030504040204" pitchFamily="50" charset="-128"/>
              </a:rPr>
              <a:t>gwamail33@gmail.com</a:t>
            </a:r>
          </a:p>
        </p:txBody>
      </p:sp>
      <p:pic>
        <p:nvPicPr>
          <p:cNvPr id="1026" name="Picture 2" descr="C:\Users\masayo-lenovo\Desktop\中村\お仕事\和みの会\ロゴ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288" y="739667"/>
            <a:ext cx="1907797" cy="193627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82456970-D5CC-43A1-BFB0-062ECBA48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4" y="4829119"/>
            <a:ext cx="1920655" cy="1440491"/>
          </a:xfrm>
          <a:prstGeom prst="rect">
            <a:avLst/>
          </a:prstGeom>
        </p:spPr>
      </p:pic>
      <p:pic>
        <p:nvPicPr>
          <p:cNvPr id="16" name="図 15">
            <a:extLst>
              <a:ext uri="{FF2B5EF4-FFF2-40B4-BE49-F238E27FC236}">
                <a16:creationId xmlns:a16="http://schemas.microsoft.com/office/drawing/2014/main" id="{1472E9D7-3E72-4541-A960-79F54A738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424" y="6539658"/>
            <a:ext cx="1571378" cy="1178534"/>
          </a:xfrm>
          <a:prstGeom prst="rect">
            <a:avLst/>
          </a:prstGeom>
        </p:spPr>
      </p:pic>
      <p:pic>
        <p:nvPicPr>
          <p:cNvPr id="18" name="図 17">
            <a:extLst>
              <a:ext uri="{FF2B5EF4-FFF2-40B4-BE49-F238E27FC236}">
                <a16:creationId xmlns:a16="http://schemas.microsoft.com/office/drawing/2014/main" id="{E996E71F-A061-4F2C-93F5-E1D12B78E9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121" y="716400"/>
            <a:ext cx="2961877" cy="1997056"/>
          </a:xfrm>
          <a:prstGeom prst="rect">
            <a:avLst/>
          </a:prstGeom>
        </p:spPr>
      </p:pic>
      <p:pic>
        <p:nvPicPr>
          <p:cNvPr id="31" name="図 30">
            <a:extLst>
              <a:ext uri="{FF2B5EF4-FFF2-40B4-BE49-F238E27FC236}">
                <a16:creationId xmlns:a16="http://schemas.microsoft.com/office/drawing/2014/main" id="{BC87844A-5B87-4069-A10F-9310662DBF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604" y="7817476"/>
            <a:ext cx="2524272" cy="1419134"/>
          </a:xfrm>
          <a:prstGeom prst="rect">
            <a:avLst/>
          </a:prstGeom>
        </p:spPr>
      </p:pic>
      <p:sp>
        <p:nvSpPr>
          <p:cNvPr id="37" name="正方形/長方形 36">
            <a:extLst>
              <a:ext uri="{FF2B5EF4-FFF2-40B4-BE49-F238E27FC236}">
                <a16:creationId xmlns:a16="http://schemas.microsoft.com/office/drawing/2014/main" id="{34022F3D-107F-4BD6-B6A6-EE292C2B9093}"/>
              </a:ext>
            </a:extLst>
          </p:cNvPr>
          <p:cNvSpPr/>
          <p:nvPr/>
        </p:nvSpPr>
        <p:spPr>
          <a:xfrm>
            <a:off x="2658166" y="8188941"/>
            <a:ext cx="3862832" cy="1107996"/>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GWA</a:t>
            </a:r>
            <a:r>
              <a:rPr lang="ja-JP" altLang="en-US" sz="1100" dirty="0">
                <a:latin typeface="メイリオ" panose="020B0604030504040204" pitchFamily="50" charset="-128"/>
                <a:ea typeface="メイリオ" panose="020B0604030504040204" pitchFamily="50" charset="-128"/>
              </a:rPr>
              <a:t>の</a:t>
            </a:r>
            <a:r>
              <a:rPr lang="en-US" altLang="ja-JP" sz="1100" dirty="0">
                <a:latin typeface="メイリオ" panose="020B0604030504040204" pitchFamily="50" charset="-128"/>
                <a:ea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rPr>
              <a:t>年の新たな調整は、「世界中の日本語人材の育成」です。ダイバーシティーを念頭に入れた、世界</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中に日本語が出来る人材ネットワークを作ります。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世界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都市で日本語スピーチコンテストを開催し、優勝者を高知大会に招待します。</a:t>
            </a:r>
            <a:r>
              <a:rPr lang="en-US" altLang="ja-JP" sz="1100" u="sng" dirty="0">
                <a:latin typeface="メイリオ" panose="020B0604030504040204" pitchFamily="50" charset="-128"/>
                <a:ea typeface="メイリオ" panose="020B0604030504040204" pitchFamily="50" charset="-128"/>
              </a:rPr>
              <a:t>1</a:t>
            </a:r>
            <a:r>
              <a:rPr lang="ja-JP" altLang="en-US" sz="1100" u="sng" dirty="0">
                <a:latin typeface="メイリオ" panose="020B0604030504040204" pitchFamily="50" charset="-128"/>
                <a:ea typeface="メイリオ" panose="020B0604030504040204" pitchFamily="50" charset="-128"/>
              </a:rPr>
              <a:t>月中旬からクラウドファンディングをスタートしますので応援お願いします。</a:t>
            </a:r>
            <a:endParaRPr lang="en-US" altLang="ja-JP" sz="11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101106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301</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Tetsuro Yoneda</dc:creator>
  <cp:lastModifiedBy>maruyama</cp:lastModifiedBy>
  <cp:revision>19</cp:revision>
  <cp:lastPrinted>2018-12-10T01:03:08Z</cp:lastPrinted>
  <dcterms:created xsi:type="dcterms:W3CDTF">2018-10-18T09:43:46Z</dcterms:created>
  <dcterms:modified xsi:type="dcterms:W3CDTF">2018-12-10T01:13:08Z</dcterms:modified>
</cp:coreProperties>
</file>